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7"/>
  </p:notesMasterIdLst>
  <p:handoutMasterIdLst>
    <p:handoutMasterId r:id="rId28"/>
  </p:handoutMasterIdLst>
  <p:sldIdLst>
    <p:sldId id="258" r:id="rId5"/>
    <p:sldId id="741" r:id="rId6"/>
    <p:sldId id="515" r:id="rId7"/>
    <p:sldId id="269" r:id="rId8"/>
    <p:sldId id="271" r:id="rId9"/>
    <p:sldId id="272" r:id="rId10"/>
    <p:sldId id="277" r:id="rId11"/>
    <p:sldId id="278" r:id="rId12"/>
    <p:sldId id="279" r:id="rId13"/>
    <p:sldId id="280" r:id="rId14"/>
    <p:sldId id="740" r:id="rId15"/>
    <p:sldId id="737" r:id="rId16"/>
    <p:sldId id="742" r:id="rId17"/>
    <p:sldId id="744" r:id="rId18"/>
    <p:sldId id="745" r:id="rId19"/>
    <p:sldId id="746" r:id="rId20"/>
    <p:sldId id="747" r:id="rId21"/>
    <p:sldId id="743" r:id="rId22"/>
    <p:sldId id="738" r:id="rId23"/>
    <p:sldId id="739" r:id="rId24"/>
    <p:sldId id="274"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autoAdjust="0"/>
    <p:restoredTop sz="87949" autoAdjust="0"/>
  </p:normalViewPr>
  <p:slideViewPr>
    <p:cSldViewPr snapToGrid="0" showGuides="1">
      <p:cViewPr varScale="1">
        <p:scale>
          <a:sx n="104" d="100"/>
          <a:sy n="104" d="100"/>
        </p:scale>
        <p:origin x="72" y="6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a:t>This will be a bespoke proprietary data set and wil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a:t>Standardization and Normalization for Linear and Nueral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dirty="0"/>
            <a:t>Neural Network(specifically LSTM) – price activity</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dgm:spPr/>
      <dgm:t>
        <a:bodyPr/>
        <a:lstStyle/>
        <a:p>
          <a:r>
            <a:rPr lang="en-US"/>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B6ED573-97D0-4CAB-969A-A8A484A5B3BA}">
      <dgm:prSet phldrT="[Text]"/>
      <dgm:spPr/>
      <dgm:t>
        <a:bodyPr/>
        <a:lstStyle/>
        <a:p>
          <a:r>
            <a:rPr lang="en-US" dirty="0"/>
            <a:t>Random Forest for classification of signal direction</a:t>
          </a:r>
        </a:p>
      </dgm:t>
    </dgm:pt>
    <dgm:pt modelId="{894ADA48-D35D-4797-A12B-BC9C1A7E45FB}" type="parTrans" cxnId="{ABEB3EE6-255D-43A6-B38F-D2C2009332EE}">
      <dgm:prSet/>
      <dgm:spPr/>
      <dgm:t>
        <a:bodyPr/>
        <a:lstStyle/>
        <a:p>
          <a:endParaRPr lang="en-US"/>
        </a:p>
      </dgm:t>
    </dgm:pt>
    <dgm:pt modelId="{2249E152-D7C5-4FFB-839A-07EDC6ACF09B}" type="sibTrans" cxnId="{ABEB3EE6-255D-43A6-B38F-D2C2009332EE}">
      <dgm:prSet/>
      <dgm:spPr/>
      <dgm:t>
        <a:bodyPr/>
        <a:lstStyle/>
        <a:p>
          <a:endParaRPr lang="en-US"/>
        </a:p>
      </dgm:t>
    </dgm:pt>
    <dgm:pt modelId="{4AC3D84B-8DEB-4273-9C82-DD389BAA6A96}">
      <dgm:prSet phldrT="[Text]"/>
      <dgm:spPr/>
      <dgm:t>
        <a:bodyPr/>
        <a:lstStyle/>
        <a:p>
          <a:r>
            <a:rPr lang="en-US" dirty="0"/>
            <a:t>Logistic Regression for signal direction</a:t>
          </a:r>
        </a:p>
      </dgm:t>
    </dgm:pt>
    <dgm:pt modelId="{5309B30C-D473-4B48-8B1F-1FC947BAFF63}" type="parTrans" cxnId="{5E0207E2-3449-4834-AB94-ED4C7F28C85B}">
      <dgm:prSet/>
      <dgm:spPr/>
      <dgm:t>
        <a:bodyPr/>
        <a:lstStyle/>
        <a:p>
          <a:endParaRPr lang="en-US"/>
        </a:p>
      </dgm:t>
    </dgm:pt>
    <dgm:pt modelId="{026BA136-6CF5-4D8E-B6DA-0E95FF081FF1}" type="sibTrans" cxnId="{5E0207E2-3449-4834-AB94-ED4C7F28C85B}">
      <dgm:prSet/>
      <dgm:spPr/>
      <dgm:t>
        <a:bodyPr/>
        <a:lstStyle/>
        <a:p>
          <a:endParaRPr lang="en-US"/>
        </a:p>
      </dgm:t>
    </dgm:pt>
    <dgm:pt modelId="{CC25B04F-BD03-43FA-B50D-1AC87622AD29}">
      <dgm:prSet phldrT="[Text]"/>
      <dgm:spPr/>
      <dgm:t>
        <a:bodyPr/>
        <a:lstStyle/>
        <a:p>
          <a:r>
            <a:rPr lang="en-US" dirty="0"/>
            <a:t>Linear Regression for price activity</a:t>
          </a:r>
        </a:p>
      </dgm:t>
    </dgm:pt>
    <dgm:pt modelId="{5FDB002C-26CB-4C69-9829-A696F9877E2C}" type="parTrans" cxnId="{688DF036-5050-40F9-AFF6-4EB36E6FA817}">
      <dgm:prSet/>
      <dgm:spPr/>
      <dgm:t>
        <a:bodyPr/>
        <a:lstStyle/>
        <a:p>
          <a:endParaRPr lang="en-US"/>
        </a:p>
      </dgm:t>
    </dgm:pt>
    <dgm:pt modelId="{605AE3A5-DE6B-41EA-9000-5F5C4E9A4A7E}" type="sibTrans" cxnId="{688DF036-5050-40F9-AFF6-4EB36E6FA817}">
      <dgm:prSet/>
      <dgm:spPr/>
      <dgm:t>
        <a:bodyPr/>
        <a:lstStyle/>
        <a:p>
          <a:endParaRPr lang="en-US"/>
        </a:p>
      </dgm:t>
    </dgm:pt>
    <dgm:pt modelId="{7F3524BE-FC14-4DF0-83F2-FB73ECD2B227}">
      <dgm:prSet phldrT="[Text]"/>
      <dgm:spPr/>
      <dgm:t>
        <a:bodyPr/>
        <a:lstStyle/>
        <a:p>
          <a:r>
            <a:rPr lang="en-US"/>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dgm:spPr/>
      <dgm:t>
        <a:bodyPr/>
        <a:lstStyle/>
        <a:p>
          <a:r>
            <a:rPr lang="en-US"/>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dgm:spPr/>
      <dgm:t>
        <a:bodyPr/>
        <a:lstStyle/>
        <a:p>
          <a:r>
            <a:rPr lang="en-US"/>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dgm:spPr/>
      <dgm:t>
        <a:bodyPr/>
        <a:lstStyle/>
        <a:p>
          <a:r>
            <a:rPr lang="en-US"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dgm:spPr/>
      <dgm:t>
        <a:bodyPr/>
        <a:lstStyle/>
        <a:p>
          <a:r>
            <a:rPr lang="en-US"/>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dgm:spPr/>
      <dgm:t>
        <a:bodyPr/>
        <a:lstStyle/>
        <a:p>
          <a:r>
            <a:rPr lang="en-US"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dgm:spPr/>
      <dgm:t>
        <a:bodyPr/>
        <a:lstStyle/>
        <a:p>
          <a:r>
            <a:rPr lang="en-US"/>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dgm:spPr/>
      <dgm:t>
        <a:bodyPr/>
        <a:lstStyle/>
        <a:p>
          <a:r>
            <a:rPr lang="en-US"/>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dgm:spPr/>
      <dgm:t>
        <a:bodyPr/>
        <a:lstStyle/>
        <a:p>
          <a:r>
            <a:rPr lang="en-US"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a:t>Standardization and Normalization for Linear and Nueral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dgm:spPr/>
      <dgm:t>
        <a:bodyPr/>
        <a:lstStyle/>
        <a:p>
          <a:r>
            <a:rPr lang="en-US"/>
            <a:t>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dgm:spPr/>
      <dgm:t>
        <a:bodyPr/>
        <a:lstStyle/>
        <a:p>
          <a:r>
            <a:rPr lang="en-US" dirty="0"/>
            <a:t>Initial data set was over 4,000 attributes, for the purpose of this project we will be significantly pruning.</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3"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D15A7A9C-A328-463F-9657-730F2C7C435B}" type="presOf" srcId="{0B850280-AD7C-4F46-B037-516FD0C9D889}" destId="{4D90626B-35E9-4FCD-A2D4-3BAD3841DBB7}" srcOrd="0" destOrd="2" presId="urn:microsoft.com/office/officeart/2005/8/layout/chevron2"/>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3"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Create data warehouse server and load global index data</a:t>
          </a:r>
        </a:p>
        <a:p>
          <a:pPr marL="57150" lvl="1" indent="-57150" algn="l" defTabSz="400050">
            <a:lnSpc>
              <a:spcPct val="90000"/>
            </a:lnSpc>
            <a:spcBef>
              <a:spcPct val="0"/>
            </a:spcBef>
            <a:spcAft>
              <a:spcPct val="15000"/>
            </a:spcAft>
            <a:buChar char="•"/>
          </a:pPr>
          <a:r>
            <a:rPr lang="en-US" sz="900" kern="1200"/>
            <a:t>Python code to download future contracts</a:t>
          </a:r>
        </a:p>
        <a:p>
          <a:pPr marL="57150" lvl="1" indent="-57150" algn="l" defTabSz="400050">
            <a:lnSpc>
              <a:spcPct val="90000"/>
            </a:lnSpc>
            <a:spcBef>
              <a:spcPct val="0"/>
            </a:spcBef>
            <a:spcAft>
              <a:spcPct val="15000"/>
            </a:spcAft>
            <a:buChar char="•"/>
          </a:pPr>
          <a:r>
            <a:rPr lang="en-US" sz="900" kern="1200"/>
            <a:t>Python code to download Department of Energy Data</a:t>
          </a:r>
        </a:p>
        <a:p>
          <a:pPr marL="57150" lvl="1" indent="-57150" algn="l" defTabSz="400050">
            <a:lnSpc>
              <a:spcPct val="90000"/>
            </a:lnSpc>
            <a:spcBef>
              <a:spcPct val="0"/>
            </a:spcBef>
            <a:spcAft>
              <a:spcPct val="15000"/>
            </a:spcAft>
            <a:buChar char="•"/>
          </a:pPr>
          <a:r>
            <a:rPr lang="en-US" sz="900" kern="1200"/>
            <a:t>This will be a bespoke proprietary data set and wil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Analyze future contract curves</a:t>
          </a:r>
        </a:p>
        <a:p>
          <a:pPr marL="57150" lvl="1" indent="-57150" algn="l" defTabSz="400050">
            <a:lnSpc>
              <a:spcPct val="90000"/>
            </a:lnSpc>
            <a:spcBef>
              <a:spcPct val="0"/>
            </a:spcBef>
            <a:spcAft>
              <a:spcPct val="15000"/>
            </a:spcAft>
            <a:buChar char="•"/>
          </a:pPr>
          <a:r>
            <a:rPr lang="en-US" sz="900" kern="1200"/>
            <a:t>Analyze for contango and backwardation - potential feature development</a:t>
          </a:r>
        </a:p>
        <a:p>
          <a:pPr marL="57150" lvl="1" indent="-57150" algn="l" defTabSz="400050">
            <a:lnSpc>
              <a:spcPct val="90000"/>
            </a:lnSpc>
            <a:spcBef>
              <a:spcPct val="0"/>
            </a:spcBef>
            <a:spcAft>
              <a:spcPct val="15000"/>
            </a:spcAft>
            <a:buChar char="•"/>
          </a:pPr>
          <a:r>
            <a:rPr lang="en-US" sz="900" kern="1200"/>
            <a:t>Fit additional feature sets such as Bollinger and Exponential Moving Averages.</a:t>
          </a:r>
        </a:p>
        <a:p>
          <a:pPr marL="57150" lvl="1" indent="-57150" algn="l" defTabSz="400050">
            <a:lnSpc>
              <a:spcPct val="90000"/>
            </a:lnSpc>
            <a:spcBef>
              <a:spcPct val="0"/>
            </a:spcBef>
            <a:spcAft>
              <a:spcPct val="15000"/>
            </a:spcAft>
            <a:buChar char="•"/>
          </a:pPr>
          <a:r>
            <a:rPr lang="en-US" sz="900" kern="1200"/>
            <a:t>Analyze correlations</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a:t> Outlier Detection</a:t>
          </a:r>
        </a:p>
        <a:p>
          <a:pPr marL="57150" lvl="1" indent="-57150" algn="l" defTabSz="400050">
            <a:lnSpc>
              <a:spcPct val="90000"/>
            </a:lnSpc>
            <a:spcBef>
              <a:spcPct val="0"/>
            </a:spcBef>
            <a:spcAft>
              <a:spcPct val="15000"/>
            </a:spcAft>
            <a:buChar char="•"/>
          </a:pPr>
          <a:r>
            <a:rPr lang="en-US" sz="900" kern="1200"/>
            <a:t>Standardization and Normalization for Linear and Nueral Network analysis</a:t>
          </a:r>
        </a:p>
        <a:p>
          <a:pPr marL="57150" lvl="1" indent="-57150" algn="l" defTabSz="400050">
            <a:lnSpc>
              <a:spcPct val="90000"/>
            </a:lnSpc>
            <a:spcBef>
              <a:spcPct val="0"/>
            </a:spcBef>
            <a:spcAft>
              <a:spcPct val="15000"/>
            </a:spcAft>
            <a:buChar char="•"/>
          </a:pPr>
          <a:r>
            <a:rPr lang="en-US" sz="900" kern="1200"/>
            <a:t>Fill missing values</a:t>
          </a:r>
        </a:p>
      </dsp:txBody>
      <dsp:txXfrm rot="-5400000">
        <a:off x="840105" y="2037476"/>
        <a:ext cx="4608214" cy="703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Modeling</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Neural Network(specifically LSTM) – price activity</a:t>
          </a:r>
        </a:p>
        <a:p>
          <a:pPr marL="57150" lvl="1" indent="-57150" algn="l" defTabSz="444500">
            <a:lnSpc>
              <a:spcPct val="90000"/>
            </a:lnSpc>
            <a:spcBef>
              <a:spcPct val="0"/>
            </a:spcBef>
            <a:spcAft>
              <a:spcPct val="15000"/>
            </a:spcAft>
            <a:buChar char="•"/>
          </a:pPr>
          <a:r>
            <a:rPr lang="en-US" sz="1000" kern="1200" dirty="0"/>
            <a:t>Random Forest for classification of signal direction</a:t>
          </a:r>
        </a:p>
        <a:p>
          <a:pPr marL="57150" lvl="1" indent="-57150" algn="l" defTabSz="444500">
            <a:lnSpc>
              <a:spcPct val="90000"/>
            </a:lnSpc>
            <a:spcBef>
              <a:spcPct val="0"/>
            </a:spcBef>
            <a:spcAft>
              <a:spcPct val="15000"/>
            </a:spcAft>
            <a:buChar char="•"/>
          </a:pPr>
          <a:r>
            <a:rPr lang="en-US" sz="1000" kern="1200" dirty="0"/>
            <a:t>Logistic Regression for signal direction</a:t>
          </a:r>
        </a:p>
        <a:p>
          <a:pPr marL="57150" lvl="1" indent="-57150" algn="l" defTabSz="444500">
            <a:lnSpc>
              <a:spcPct val="90000"/>
            </a:lnSpc>
            <a:spcBef>
              <a:spcPct val="0"/>
            </a:spcBef>
            <a:spcAft>
              <a:spcPct val="15000"/>
            </a:spcAft>
            <a:buChar char="•"/>
          </a:pPr>
          <a:r>
            <a:rPr lang="en-US" sz="1000" kern="1200" dirty="0"/>
            <a:t>Linear Regression for price activity</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Evaluation</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Standard model fit parameters</a:t>
          </a:r>
        </a:p>
        <a:p>
          <a:pPr marL="57150" lvl="1" indent="-57150" algn="l" defTabSz="444500">
            <a:lnSpc>
              <a:spcPct val="90000"/>
            </a:lnSpc>
            <a:spcBef>
              <a:spcPct val="0"/>
            </a:spcBef>
            <a:spcAft>
              <a:spcPct val="15000"/>
            </a:spcAft>
            <a:buChar char="•"/>
          </a:pPr>
          <a:r>
            <a:rPr lang="en-US" sz="1000" kern="1200"/>
            <a:t>Build backtesting framework for real world signal and pattern evaluation</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Visualization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 Dashboard Development</a:t>
          </a:r>
        </a:p>
        <a:p>
          <a:pPr marL="57150" lvl="1" indent="-57150" algn="l" defTabSz="444500">
            <a:lnSpc>
              <a:spcPct val="90000"/>
            </a:lnSpc>
            <a:spcBef>
              <a:spcPct val="0"/>
            </a:spcBef>
            <a:spcAft>
              <a:spcPct val="15000"/>
            </a:spcAft>
            <a:buChar char="•"/>
          </a:pPr>
          <a:r>
            <a:rPr lang="en-US" sz="1000" kern="1200"/>
            <a:t>Mobile Application Development</a:t>
          </a:r>
        </a:p>
      </dsp:txBody>
      <dsp:txXfrm rot="-5400000">
        <a:off x="840105" y="2037476"/>
        <a:ext cx="4608214" cy="703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80022" y="18087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Collection</a:t>
          </a:r>
        </a:p>
      </dsp:txBody>
      <dsp:txXfrm rot="-5400000">
        <a:off x="1" y="420908"/>
        <a:ext cx="840105" cy="360045"/>
      </dsp:txXfrm>
    </dsp:sp>
    <dsp:sp modelId="{4D90626B-35E9-4FCD-A2D4-3BAD3841DBB7}">
      <dsp:nvSpPr>
        <dsp:cNvPr id="0" name=""/>
        <dsp:cNvSpPr/>
      </dsp:nvSpPr>
      <dsp:spPr>
        <a:xfrm rot="5400000">
          <a:off x="2773203" y="-193224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Create data warehouse server and load global index data</a:t>
          </a:r>
        </a:p>
        <a:p>
          <a:pPr marL="57150" lvl="1" indent="-57150" algn="l" defTabSz="355600">
            <a:lnSpc>
              <a:spcPct val="90000"/>
            </a:lnSpc>
            <a:spcBef>
              <a:spcPct val="0"/>
            </a:spcBef>
            <a:spcAft>
              <a:spcPct val="15000"/>
            </a:spcAft>
            <a:buChar char="•"/>
          </a:pPr>
          <a:r>
            <a:rPr lang="en-US" sz="800" kern="1200"/>
            <a:t>Python code to download future contracts</a:t>
          </a:r>
        </a:p>
        <a:p>
          <a:pPr marL="57150" lvl="1" indent="-57150" algn="l" defTabSz="355600">
            <a:lnSpc>
              <a:spcPct val="90000"/>
            </a:lnSpc>
            <a:spcBef>
              <a:spcPct val="0"/>
            </a:spcBef>
            <a:spcAft>
              <a:spcPct val="15000"/>
            </a:spcAft>
            <a:buChar char="•"/>
          </a:pPr>
          <a:r>
            <a:rPr lang="en-US" sz="800" kern="1200" dirty="0"/>
            <a:t>Python code to download Department of Energy Data</a:t>
          </a:r>
        </a:p>
        <a:p>
          <a:pPr marL="57150" lvl="1" indent="-57150" algn="l" defTabSz="355600">
            <a:lnSpc>
              <a:spcPct val="90000"/>
            </a:lnSpc>
            <a:spcBef>
              <a:spcPct val="0"/>
            </a:spcBef>
            <a:spcAft>
              <a:spcPct val="15000"/>
            </a:spcAft>
            <a:buChar char="•"/>
          </a:pPr>
          <a:r>
            <a:rPr lang="en-US" sz="800" kern="1200" dirty="0"/>
            <a:t>This will be a bespoke proprietary data set and will be owned by Quantum Capital Management</a:t>
          </a:r>
        </a:p>
      </dsp:txBody>
      <dsp:txXfrm rot="-5400000">
        <a:off x="840105" y="38936"/>
        <a:ext cx="4608214" cy="703935"/>
      </dsp:txXfrm>
    </dsp:sp>
    <dsp:sp modelId="{DDB1E226-4A0D-4E7A-8277-FCFCF5856335}">
      <dsp:nvSpPr>
        <dsp:cNvPr id="0" name=""/>
        <dsp:cNvSpPr/>
      </dsp:nvSpPr>
      <dsp:spPr>
        <a:xfrm rot="5400000">
          <a:off x="-180022" y="118014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Analysis &amp; Understanding</a:t>
          </a:r>
        </a:p>
      </dsp:txBody>
      <dsp:txXfrm rot="-5400000">
        <a:off x="1" y="1420178"/>
        <a:ext cx="840105" cy="360045"/>
      </dsp:txXfrm>
    </dsp:sp>
    <dsp:sp modelId="{D4107748-EE1C-4815-8100-F435BBAEED32}">
      <dsp:nvSpPr>
        <dsp:cNvPr id="0" name=""/>
        <dsp:cNvSpPr/>
      </dsp:nvSpPr>
      <dsp:spPr>
        <a:xfrm rot="5400000">
          <a:off x="2773203" y="-932973"/>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Analyze future contract curves</a:t>
          </a:r>
        </a:p>
        <a:p>
          <a:pPr marL="57150" lvl="1" indent="-57150" algn="l" defTabSz="355600">
            <a:lnSpc>
              <a:spcPct val="90000"/>
            </a:lnSpc>
            <a:spcBef>
              <a:spcPct val="0"/>
            </a:spcBef>
            <a:spcAft>
              <a:spcPct val="15000"/>
            </a:spcAft>
            <a:buChar char="•"/>
          </a:pPr>
          <a:r>
            <a:rPr lang="en-US" sz="800" kern="1200"/>
            <a:t>Analyze for contango and backwardation - potential feature development</a:t>
          </a:r>
        </a:p>
        <a:p>
          <a:pPr marL="57150" lvl="1" indent="-57150" algn="l" defTabSz="355600">
            <a:lnSpc>
              <a:spcPct val="90000"/>
            </a:lnSpc>
            <a:spcBef>
              <a:spcPct val="0"/>
            </a:spcBef>
            <a:spcAft>
              <a:spcPct val="15000"/>
            </a:spcAft>
            <a:buChar char="•"/>
          </a:pPr>
          <a:r>
            <a:rPr lang="en-US" sz="800" kern="1200"/>
            <a:t>Fit additional feature sets such as Bollinger and Exponential Moving Averages.</a:t>
          </a:r>
        </a:p>
        <a:p>
          <a:pPr marL="57150" lvl="1" indent="-57150" algn="l" defTabSz="355600">
            <a:lnSpc>
              <a:spcPct val="90000"/>
            </a:lnSpc>
            <a:spcBef>
              <a:spcPct val="0"/>
            </a:spcBef>
            <a:spcAft>
              <a:spcPct val="15000"/>
            </a:spcAft>
            <a:buChar char="•"/>
          </a:pPr>
          <a:r>
            <a:rPr lang="en-US" sz="800" kern="1200" dirty="0"/>
            <a:t>Analyze correlations</a:t>
          </a:r>
        </a:p>
        <a:p>
          <a:pPr marL="57150" lvl="1" indent="-57150" algn="l" defTabSz="355600">
            <a:lnSpc>
              <a:spcPct val="90000"/>
            </a:lnSpc>
            <a:spcBef>
              <a:spcPct val="0"/>
            </a:spcBef>
            <a:spcAft>
              <a:spcPct val="15000"/>
            </a:spcAft>
            <a:buChar char="•"/>
          </a:pPr>
          <a:r>
            <a:rPr lang="en-US" sz="800" kern="1200" dirty="0"/>
            <a:t>Initial data set was over 4,000 attributes, for the purpose of this project we will be significantly pruning.</a:t>
          </a:r>
        </a:p>
      </dsp:txBody>
      <dsp:txXfrm rot="-5400000">
        <a:off x="840105" y="1038206"/>
        <a:ext cx="4608214" cy="703935"/>
      </dsp:txXfrm>
    </dsp:sp>
    <dsp:sp modelId="{8B76222F-4EA7-4BDB-8C45-7FBB2693A16A}">
      <dsp:nvSpPr>
        <dsp:cNvPr id="0" name=""/>
        <dsp:cNvSpPr/>
      </dsp:nvSpPr>
      <dsp:spPr>
        <a:xfrm rot="5400000">
          <a:off x="-180022" y="2179417"/>
          <a:ext cx="1200150" cy="8401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rot="-5400000">
        <a:off x="1" y="2419448"/>
        <a:ext cx="840105" cy="360045"/>
      </dsp:txXfrm>
    </dsp:sp>
    <dsp:sp modelId="{5E30F5A9-E108-464C-AA8B-EBC7E77C68C6}">
      <dsp:nvSpPr>
        <dsp:cNvPr id="0" name=""/>
        <dsp:cNvSpPr/>
      </dsp:nvSpPr>
      <dsp:spPr>
        <a:xfrm rot="5400000">
          <a:off x="2773203" y="66296"/>
          <a:ext cx="780097" cy="4646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080" rIns="5080" bIns="5080" numCol="1" spcCol="1270" anchor="ctr" anchorCtr="0">
          <a:noAutofit/>
        </a:bodyPr>
        <a:lstStyle/>
        <a:p>
          <a:pPr marL="57150" lvl="1" indent="-57150" algn="l" defTabSz="355600">
            <a:lnSpc>
              <a:spcPct val="90000"/>
            </a:lnSpc>
            <a:spcBef>
              <a:spcPct val="0"/>
            </a:spcBef>
            <a:spcAft>
              <a:spcPct val="15000"/>
            </a:spcAft>
            <a:buChar char="•"/>
          </a:pPr>
          <a:r>
            <a:rPr lang="en-US" sz="800" kern="1200"/>
            <a:t> Outlier Detection</a:t>
          </a:r>
        </a:p>
        <a:p>
          <a:pPr marL="57150" lvl="1" indent="-57150" algn="l" defTabSz="355600">
            <a:lnSpc>
              <a:spcPct val="90000"/>
            </a:lnSpc>
            <a:spcBef>
              <a:spcPct val="0"/>
            </a:spcBef>
            <a:spcAft>
              <a:spcPct val="15000"/>
            </a:spcAft>
            <a:buChar char="•"/>
          </a:pPr>
          <a:r>
            <a:rPr lang="en-US" sz="800" kern="1200"/>
            <a:t>Standardization and Normalization for Linear and Nueral Network analysis</a:t>
          </a:r>
        </a:p>
        <a:p>
          <a:pPr marL="57150" lvl="1" indent="-57150" algn="l" defTabSz="355600">
            <a:lnSpc>
              <a:spcPct val="90000"/>
            </a:lnSpc>
            <a:spcBef>
              <a:spcPct val="0"/>
            </a:spcBef>
            <a:spcAft>
              <a:spcPct val="15000"/>
            </a:spcAft>
            <a:buChar char="•"/>
          </a:pPr>
          <a:r>
            <a:rPr lang="en-US" sz="800" kern="1200" dirty="0"/>
            <a:t>Fill missing values</a:t>
          </a:r>
        </a:p>
        <a:p>
          <a:pPr marL="57150" lvl="1" indent="-57150" algn="l" defTabSz="355600">
            <a:lnSpc>
              <a:spcPct val="90000"/>
            </a:lnSpc>
            <a:spcBef>
              <a:spcPct val="0"/>
            </a:spcBef>
            <a:spcAft>
              <a:spcPct val="15000"/>
            </a:spcAft>
            <a:buChar char="•"/>
          </a:pPr>
          <a:r>
            <a:rPr lang="en-US" sz="800" kern="1200" dirty="0"/>
            <a:t>Output to csv files for further processing</a:t>
          </a:r>
        </a:p>
      </dsp:txBody>
      <dsp:txXfrm rot="-5400000">
        <a:off x="840105" y="2037476"/>
        <a:ext cx="4608214" cy="703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10/22/2019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10/22/2019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179059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10/22/2019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($10 M)</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r>
              <a:rPr lang="en-US" dirty="0"/>
              <a:t>Gasoline specific strategy using proprietary stitching of futures contracts and feature extraction.</a:t>
            </a:r>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graphicFrame>
        <p:nvGraphicFramePr>
          <p:cNvPr id="8" name="Diagram 7">
            <a:extLst>
              <a:ext uri="{FF2B5EF4-FFF2-40B4-BE49-F238E27FC236}">
                <a16:creationId xmlns:a16="http://schemas.microsoft.com/office/drawing/2014/main" id="{5A25858B-930C-4D0B-AF0C-EEA09B0BF6AF}"/>
              </a:ext>
            </a:extLst>
          </p:cNvPr>
          <p:cNvGraphicFramePr/>
          <p:nvPr>
            <p:extLst>
              <p:ext uri="{D42A27DB-BD31-4B8C-83A1-F6EECF244321}">
                <p14:modId xmlns:p14="http://schemas.microsoft.com/office/powerpoint/2010/main" val="1456027884"/>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236844910"/>
              </p:ext>
            </p:extLst>
          </p:nvPr>
        </p:nvGraphicFramePr>
        <p:xfrm>
          <a:off x="6180138" y="2129245"/>
          <a:ext cx="5486400" cy="3200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1735508052"/>
              </p:ext>
            </p:extLst>
          </p:nvPr>
        </p:nvGraphicFramePr>
        <p:xfrm>
          <a:off x="326571" y="2153057"/>
          <a:ext cx="5486400" cy="3200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 ( $22 Million cap ex spend)</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p:txBody>
          <a:bodyPr/>
          <a:lstStyle/>
          <a:p>
            <a:r>
              <a:rPr lang="en-US" dirty="0"/>
              <a:t>Introduction and Project Goal</a:t>
            </a:r>
          </a:p>
          <a:p>
            <a:r>
              <a:rPr lang="en-US" dirty="0"/>
              <a:t>Data Preparation &amp; Tools</a:t>
            </a:r>
          </a:p>
          <a:p>
            <a:r>
              <a:rPr lang="en-US" dirty="0"/>
              <a:t>Data Analysis and Understanding</a:t>
            </a:r>
          </a:p>
          <a:p>
            <a:r>
              <a:rPr lang="en-US" dirty="0"/>
              <a:t>Modeling</a:t>
            </a:r>
          </a:p>
          <a:p>
            <a:pPr lvl="1"/>
            <a:r>
              <a:rPr lang="en-US" dirty="0"/>
              <a:t>Portfolio A</a:t>
            </a:r>
          </a:p>
          <a:p>
            <a:pPr lvl="1"/>
            <a:r>
              <a:rPr lang="en-US" dirty="0"/>
              <a:t>Portfolio B</a:t>
            </a:r>
          </a:p>
          <a:p>
            <a:r>
              <a:rPr lang="en-US" dirty="0"/>
              <a:t>Trade Evaluation</a:t>
            </a:r>
          </a:p>
          <a:p>
            <a:r>
              <a:rPr lang="en-US" dirty="0"/>
              <a:t>Visualization</a:t>
            </a:r>
          </a:p>
          <a:p>
            <a:r>
              <a:rPr lang="en-US" dirty="0"/>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5" name="Picture 4">
            <a:extLst>
              <a:ext uri="{FF2B5EF4-FFF2-40B4-BE49-F238E27FC236}">
                <a16:creationId xmlns:a16="http://schemas.microsoft.com/office/drawing/2014/main" id="{319B70F5-2794-493C-8AAC-FAF6EE4DC734}"/>
              </a:ext>
            </a:extLst>
          </p:cNvPr>
          <p:cNvPicPr>
            <a:picLocks noChangeAspect="1"/>
          </p:cNvPicPr>
          <p:nvPr/>
        </p:nvPicPr>
        <p:blipFill>
          <a:blip r:embed="rId2"/>
          <a:stretch>
            <a:fillRect/>
          </a:stretch>
        </p:blipFill>
        <p:spPr>
          <a:xfrm>
            <a:off x="2838449" y="3128554"/>
            <a:ext cx="6505575" cy="2743200"/>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21</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Investors who were burned by the severe two-year market rout that started in 2014 aren’t rushing back, fund managers and traders say,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However, 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However - 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6</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the trading decision and the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to averaged 11% annual returns, always in a relatively narrow band from 8% to 15% in any given year.</a:t>
            </a:r>
          </a:p>
          <a:p>
            <a:pPr marL="0" indent="0">
              <a:buNone/>
            </a:pP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a ($10 M )</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purl.org/dc/terms/"/>
    <ds:schemaRef ds:uri="71af3243-3dd4-4a8d-8c0d-dd76da1f02a5"/>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16c05727-aa75-4e4a-9b5f-8a80a1165891"/>
    <ds:schemaRef ds:uri="http://purl.org/dc/dcmitype/"/>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tf34076243</Template>
  <TotalTime>0</TotalTime>
  <Words>1584</Words>
  <Application>Microsoft Office PowerPoint</Application>
  <PresentationFormat>Widescreen</PresentationFormat>
  <Paragraphs>192</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Corbel</vt:lpstr>
      <vt:lpstr>Merriweather</vt:lpstr>
      <vt:lpstr>Wingdings</vt:lpstr>
      <vt:lpstr>Office Theme</vt:lpstr>
      <vt:lpstr>Quantum  CAPITAL LLC</vt:lpstr>
      <vt:lpstr>agenda</vt:lpstr>
      <vt:lpstr>PowerPoint Presentation</vt:lpstr>
      <vt:lpstr>COMPANY BACKGROUND </vt:lpstr>
      <vt:lpstr>OPPORTUNITY – proprietary commodity trading space is shrinking…</vt:lpstr>
      <vt:lpstr>However - Commodities Traders are increasingly adopting algorithms</vt:lpstr>
      <vt:lpstr>Initial goal: raising capital</vt:lpstr>
      <vt:lpstr>Three characteristics of our strategy.</vt:lpstr>
      <vt:lpstr>Portfolio a ($10 M )</vt:lpstr>
      <vt:lpstr>Portfolio B ($10 M)</vt:lpstr>
      <vt:lpstr>Proposed Methodology</vt:lpstr>
      <vt:lpstr>PowerPoint Presentation</vt:lpstr>
      <vt:lpstr>PowerPoint Presentation</vt:lpstr>
      <vt:lpstr>Tool / Technology Overview</vt:lpstr>
      <vt:lpstr>Data Set  Department of energy weekly report data</vt:lpstr>
      <vt:lpstr>Data Set   Global index-continuous energy future contracts-Feature development</vt:lpstr>
      <vt:lpstr>Data Set  complete list of raw attributes</vt:lpstr>
      <vt:lpstr>PowerPoint Presentation</vt:lpstr>
      <vt:lpstr>Project deliverables ( $22 Million cap ex spend)</vt:lpstr>
      <vt:lpstr>Project timeline</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2019-10-17T17:00:35Z</dcterms:created>
  <dcterms:modified xsi:type="dcterms:W3CDTF">2019-10-23T23:15:29Z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